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3" r:id="rId3"/>
    <p:sldId id="264" r:id="rId4"/>
    <p:sldId id="265" r:id="rId5"/>
    <p:sldId id="267" r:id="rId6"/>
    <p:sldId id="268" r:id="rId7"/>
    <p:sldId id="269" r:id="rId8"/>
    <p:sldId id="270"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8" d="100"/>
          <a:sy n="78" d="100"/>
        </p:scale>
        <p:origin x="159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1840718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2944050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2481088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1563954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2481897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E000B33B-E8FE-45F0-A2A5-8757899917C0}" type="datetimeFigureOut">
              <a:rPr lang="ar-IQ" smtClean="0"/>
              <a:t>15/06/1442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74471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E000B33B-E8FE-45F0-A2A5-8757899917C0}" type="datetimeFigureOut">
              <a:rPr lang="ar-IQ" smtClean="0"/>
              <a:t>15/06/1442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88098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E000B33B-E8FE-45F0-A2A5-8757899917C0}" type="datetimeFigureOut">
              <a:rPr lang="ar-IQ" smtClean="0"/>
              <a:t>15/06/1442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2914388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E000B33B-E8FE-45F0-A2A5-8757899917C0}" type="datetimeFigureOut">
              <a:rPr lang="ar-IQ" smtClean="0"/>
              <a:t>15/06/1442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8619481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000B33B-E8FE-45F0-A2A5-8757899917C0}" type="datetimeFigureOut">
              <a:rPr lang="ar-IQ" smtClean="0"/>
              <a:t>15/06/1442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54936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E000B33B-E8FE-45F0-A2A5-8757899917C0}" type="datetimeFigureOut">
              <a:rPr lang="ar-IQ" smtClean="0"/>
              <a:t>15/06/1442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BAA141BC-0DD8-493A-B19F-10D5149BDC15}" type="slidenum">
              <a:rPr lang="ar-IQ" smtClean="0"/>
              <a:t>‹#›</a:t>
            </a:fld>
            <a:endParaRPr lang="ar-IQ"/>
          </a:p>
        </p:txBody>
      </p:sp>
    </p:spTree>
    <p:extLst>
      <p:ext uri="{BB962C8B-B14F-4D97-AF65-F5344CB8AC3E}">
        <p14:creationId xmlns:p14="http://schemas.microsoft.com/office/powerpoint/2010/main" val="2926906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000B33B-E8FE-45F0-A2A5-8757899917C0}" type="datetimeFigureOut">
              <a:rPr lang="ar-IQ" smtClean="0"/>
              <a:t>15/06/1442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BAA141BC-0DD8-493A-B19F-10D5149BDC15}" type="slidenum">
              <a:rPr lang="ar-IQ" smtClean="0"/>
              <a:t>‹#›</a:t>
            </a:fld>
            <a:endParaRPr lang="ar-IQ"/>
          </a:p>
        </p:txBody>
      </p:sp>
    </p:spTree>
    <p:extLst>
      <p:ext uri="{BB962C8B-B14F-4D97-AF65-F5344CB8AC3E}">
        <p14:creationId xmlns:p14="http://schemas.microsoft.com/office/powerpoint/2010/main" val="6242163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عنوان 7"/>
          <p:cNvSpPr>
            <a:spLocks noGrp="1"/>
          </p:cNvSpPr>
          <p:nvPr>
            <p:ph type="title"/>
          </p:nvPr>
        </p:nvSpPr>
        <p: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2"/>
          </a:lnRef>
          <a:fillRef idx="2">
            <a:schemeClr val="accent2"/>
          </a:fillRef>
          <a:effectRef idx="1">
            <a:schemeClr val="accent2"/>
          </a:effectRef>
          <a:fontRef idx="minor">
            <a:schemeClr val="dk1"/>
          </a:fontRef>
        </p:style>
        <p:txBody>
          <a:bodyPr/>
          <a:lstStyle/>
          <a:p>
            <a:r>
              <a:rPr lang="ar-IQ" dirty="0"/>
              <a:t>معجم المخصّص</a:t>
            </a:r>
          </a:p>
        </p:txBody>
      </p:sp>
      <p:sp>
        <p:nvSpPr>
          <p:cNvPr id="9" name="عنصر نائب للمحتوى 8"/>
          <p:cNvSpPr>
            <a:spLocks noGrp="1"/>
          </p:cNvSpPr>
          <p:nvPr>
            <p:ph idx="1"/>
          </p:nvPr>
        </p:nvSpPr>
        <p:spPr>
          <a:xfrm>
            <a:off x="429457" y="1556792"/>
            <a:ext cx="8229600" cy="4525963"/>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3"/>
          </a:lnRef>
          <a:fillRef idx="2">
            <a:schemeClr val="accent3"/>
          </a:fillRef>
          <a:effectRef idx="1">
            <a:schemeClr val="accent3"/>
          </a:effectRef>
          <a:fontRef idx="minor">
            <a:schemeClr val="dk1"/>
          </a:fontRef>
        </p:style>
        <p:txBody>
          <a:bodyPr/>
          <a:lstStyle/>
          <a:p>
            <a:pPr algn="ctr"/>
            <a:endParaRPr lang="ar-IQ" dirty="0"/>
          </a:p>
          <a:p>
            <a:pPr algn="ctr"/>
            <a:endParaRPr lang="ar-IQ" dirty="0"/>
          </a:p>
          <a:p>
            <a:pPr algn="ctr"/>
            <a:r>
              <a:rPr lang="ar-IQ" b="1" dirty="0"/>
              <a:t>المرحلة الثالثة</a:t>
            </a:r>
          </a:p>
          <a:p>
            <a:pPr algn="ctr"/>
            <a:r>
              <a:rPr lang="ar-IQ" b="1" dirty="0"/>
              <a:t>المحاضرة الحادية عشرة</a:t>
            </a:r>
          </a:p>
          <a:p>
            <a:pPr algn="ctr"/>
            <a:endParaRPr lang="ar-IQ" b="1" dirty="0"/>
          </a:p>
          <a:p>
            <a:pPr algn="ctr"/>
            <a:r>
              <a:rPr lang="ar-IQ" b="1" dirty="0"/>
              <a:t>أ.م.د. سهير كاظم حسن</a:t>
            </a:r>
          </a:p>
        </p:txBody>
      </p:sp>
    </p:spTree>
    <p:extLst>
      <p:ext uri="{BB962C8B-B14F-4D97-AF65-F5344CB8AC3E}">
        <p14:creationId xmlns:p14="http://schemas.microsoft.com/office/powerpoint/2010/main" val="249846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ar-IQ" b="1" i="1" u="sng" dirty="0"/>
              <a:t> كتاب المخصص</a:t>
            </a:r>
            <a:r>
              <a:rPr lang="ar-SA" b="1" i="1" u="sng" dirty="0"/>
              <a:t> </a:t>
            </a:r>
            <a:endParaRPr lang="ar-IQ" dirty="0"/>
          </a:p>
        </p:txBody>
      </p:sp>
      <p:sp>
        <p:nvSpPr>
          <p:cNvPr id="3" name="عنصر نائب للمحتوى 2"/>
          <p:cNvSpPr>
            <a:spLocks noGrp="1"/>
          </p:cNvSpPr>
          <p:nvPr>
            <p:ph idx="1"/>
          </p:nvPr>
        </p:nvSpPr>
        <p:spPr>
          <a:ln/>
        </p:spPr>
        <p:style>
          <a:lnRef idx="1">
            <a:schemeClr val="accent5"/>
          </a:lnRef>
          <a:fillRef idx="2">
            <a:schemeClr val="accent5"/>
          </a:fillRef>
          <a:effectRef idx="1">
            <a:schemeClr val="accent5"/>
          </a:effectRef>
          <a:fontRef idx="minor">
            <a:schemeClr val="dk1"/>
          </a:fontRef>
        </p:style>
        <p:txBody>
          <a:bodyPr>
            <a:normAutofit fontScale="85000" lnSpcReduction="20000"/>
          </a:bodyPr>
          <a:lstStyle/>
          <a:p>
            <a:pPr algn="just"/>
            <a:r>
              <a:rPr lang="ar-IQ" dirty="0"/>
              <a:t>المخصص لأبي الحسن علي بن اسماعيل بن سيده الأندلسي</a:t>
            </a:r>
            <a:r>
              <a:rPr lang="ar-SA" dirty="0"/>
              <a:t>. </a:t>
            </a:r>
            <a:endParaRPr lang="ar-IQ" dirty="0"/>
          </a:p>
          <a:p>
            <a:pPr algn="just"/>
            <a:r>
              <a:rPr lang="ar-IQ" dirty="0"/>
              <a:t>ويعد المخصص من أوسع معاجم المعاني التي تعرفها المكتبة العربية .</a:t>
            </a:r>
          </a:p>
          <a:p>
            <a:pPr algn="just"/>
            <a:r>
              <a:rPr lang="ar-IQ" dirty="0"/>
              <a:t>ذكر ابن سيده المصادر التي رجع اليها عند تأليفه الكتاب وقد قاربت العشرين مصدراً، وذكر فيها اسماء اللغويين والعلماء الذين استند الى مصادرهم ،منهم أبو عبيد صاحب كتاب الغريب المصنف وابن السكيت صاحب كتاب الألفاظ ، وثعلب صاحب كتاب الفصيح والنوادر ، فضلاً عن الفرّاء والأصمعي وأبي زيد وابن قتيبة، وأخذ عن الفراهيدي وابن دريد، وأخذ عن ابن جني صاحب كتاب الخصائص وكتال سر صناعة الإعراب ، فكان يسند كل قول الى صاحبه.</a:t>
            </a:r>
          </a:p>
          <a:p>
            <a:pPr algn="just"/>
            <a:r>
              <a:rPr lang="ar-IQ" dirty="0"/>
              <a:t>منهج الكتاب:</a:t>
            </a:r>
          </a:p>
          <a:p>
            <a:pPr algn="just"/>
            <a:r>
              <a:rPr lang="ar-IQ" dirty="0"/>
              <a:t>1-قسّم ابن سيده معجمه على سبعة عشر كتاباً وقسم كل كتاب على أبواب . وكل كتاب يحمل عنواناً عاماً أو رئيساً</a:t>
            </a:r>
          </a:p>
        </p:txBody>
      </p:sp>
    </p:spTree>
    <p:extLst>
      <p:ext uri="{BB962C8B-B14F-4D97-AF65-F5344CB8AC3E}">
        <p14:creationId xmlns:p14="http://schemas.microsoft.com/office/powerpoint/2010/main" val="1146689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a:ln w="76200">
            <a:solidFill>
              <a:srgbClr val="C00000"/>
            </a:solidFill>
          </a:ln>
        </p:spPr>
        <p:style>
          <a:lnRef idx="1">
            <a:schemeClr val="accent5"/>
          </a:lnRef>
          <a:fillRef idx="2">
            <a:schemeClr val="accent5"/>
          </a:fillRef>
          <a:effectRef idx="1">
            <a:schemeClr val="accent5"/>
          </a:effectRef>
          <a:fontRef idx="minor">
            <a:schemeClr val="dk1"/>
          </a:fontRef>
        </p:style>
        <p:txBody>
          <a:bodyPr>
            <a:normAutofit lnSpcReduction="10000"/>
          </a:bodyPr>
          <a:lstStyle/>
          <a:p>
            <a:pPr marL="0" indent="0" algn="just">
              <a:buNone/>
            </a:pPr>
            <a:r>
              <a:rPr lang="ar-IQ" dirty="0"/>
              <a:t>أما الأبواب فكانت تحمل عنواناً فرعياً أو عنواناً يمثل جزءاً من عنوان الكتاب العام، مثل كتاب خلق الإنسان ، كتاب الغرائز، كتاب النساء ، كتاب الطعام ... الخ</a:t>
            </a:r>
          </a:p>
          <a:p>
            <a:pPr marL="0" indent="0" algn="just">
              <a:buNone/>
            </a:pPr>
            <a:r>
              <a:rPr lang="ar-IQ" dirty="0"/>
              <a:t>2-يمتاز المخصص بالترابط بين العنوان العام والعناوين الفرعية أو الجزئية </a:t>
            </a:r>
          </a:p>
          <a:p>
            <a:pPr marL="0" indent="0" algn="just">
              <a:buNone/>
            </a:pPr>
            <a:r>
              <a:rPr lang="ar-IQ" dirty="0"/>
              <a:t>3- يمتاز بالتدرج في الموضوعات ، فهو يبدأ مثلاً بخلق الإنسان ثم غرائزه ، ومايتصل به من لباس وطعام وأمراض ومنازل وسلاح .. الخ، ثم ينتقل الى الحيوان،ثم الى السماء والزمان والظواهر الطبيعية، ثم الى النبات والمعادن وهكذا.</a:t>
            </a:r>
          </a:p>
          <a:p>
            <a:pPr marL="0" indent="0" algn="just">
              <a:buNone/>
            </a:pPr>
            <a:r>
              <a:rPr lang="ar-IQ" dirty="0"/>
              <a:t>4-حرص ابن سيده على التقصي والتتبع والتحري مع حرصه على نسبة كل قول الى صاحبه  </a:t>
            </a:r>
          </a:p>
        </p:txBody>
      </p:sp>
    </p:spTree>
    <p:extLst>
      <p:ext uri="{BB962C8B-B14F-4D97-AF65-F5344CB8AC3E}">
        <p14:creationId xmlns:p14="http://schemas.microsoft.com/office/powerpoint/2010/main" val="28480778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a:ln w="76200">
            <a:solidFill>
              <a:srgbClr val="C00000"/>
            </a:solidFill>
          </a:ln>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r>
              <a:rPr lang="ar-IQ" dirty="0"/>
              <a:t>5- ضم الكتاب كثيراً من الألفاظ الصالحة للتعبير عن شؤون الحضارة ومعاني التمدن ومفردات في مختلف الفنون والعلوم التي تتطلبها الحياة العلمية.</a:t>
            </a:r>
          </a:p>
          <a:p>
            <a:pPr marL="0" indent="0" algn="just">
              <a:buNone/>
            </a:pPr>
            <a:endParaRPr lang="ar-IQ" dirty="0"/>
          </a:p>
          <a:p>
            <a:pPr marL="0" indent="0" algn="just">
              <a:buNone/>
            </a:pPr>
            <a:r>
              <a:rPr lang="ar-IQ" dirty="0"/>
              <a:t>6-حرص على تحديد معنى كل لفظة وتخصيصها بمعناها ولذلك سمّي بالمخصّص.</a:t>
            </a:r>
          </a:p>
          <a:p>
            <a:pPr marL="0" indent="0" algn="just">
              <a:buNone/>
            </a:pPr>
            <a:endParaRPr lang="ar-IQ" dirty="0"/>
          </a:p>
          <a:p>
            <a:pPr marL="0" indent="0" algn="just">
              <a:buNone/>
            </a:pPr>
            <a:r>
              <a:rPr lang="ar-IQ" dirty="0"/>
              <a:t>7-كثرة الشواهد الشعرية في كتاب المخصص ، وقد ساعدت هذه الشواهد على تثبيت الكلمات في ذهن القاريء وتدلّه على كيفية استخدامها في التراكيب والعبارات من جهة أخرى.</a:t>
            </a:r>
          </a:p>
        </p:txBody>
      </p:sp>
    </p:spTree>
    <p:extLst>
      <p:ext uri="{BB962C8B-B14F-4D97-AF65-F5344CB8AC3E}">
        <p14:creationId xmlns:p14="http://schemas.microsoft.com/office/powerpoint/2010/main" val="992557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649491"/>
          </a:xfrm>
          <a:ln w="76200">
            <a:solidFill>
              <a:srgbClr val="C00000"/>
            </a:solidFill>
          </a:ln>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endParaRPr lang="ar-IQ" dirty="0"/>
          </a:p>
          <a:p>
            <a:pPr marL="0" indent="0" algn="just">
              <a:buNone/>
            </a:pPr>
            <a:r>
              <a:rPr lang="ar-IQ" dirty="0"/>
              <a:t>9-استقصى المترادفات والمتضاد والمشترك </a:t>
            </a:r>
          </a:p>
          <a:p>
            <a:pPr marL="0" indent="0" algn="just">
              <a:buNone/>
            </a:pPr>
            <a:endParaRPr lang="ar-IQ" dirty="0"/>
          </a:p>
          <a:p>
            <a:pPr marL="0" indent="0" algn="just">
              <a:buNone/>
            </a:pPr>
            <a:r>
              <a:rPr lang="ar-IQ" dirty="0"/>
              <a:t>10- عالج قوانين الصرف كالقلب والإبدال ، وتحدث عن المقصور والممدود والجموع</a:t>
            </a:r>
            <a:r>
              <a:rPr lang="ar-SA" dirty="0"/>
              <a:t> </a:t>
            </a:r>
            <a:endParaRPr lang="ar-IQ" dirty="0"/>
          </a:p>
          <a:p>
            <a:pPr marL="0" indent="0" algn="just">
              <a:buNone/>
            </a:pPr>
            <a:endParaRPr lang="ar-IQ" dirty="0"/>
          </a:p>
          <a:p>
            <a:pPr marL="0" indent="0" algn="just">
              <a:buNone/>
            </a:pPr>
            <a:r>
              <a:rPr lang="ar-IQ" dirty="0"/>
              <a:t>11-وقع في المعجم بعض الخلل في تتابع أبوابه وأصوله.</a:t>
            </a:r>
          </a:p>
        </p:txBody>
      </p:sp>
    </p:spTree>
    <p:extLst>
      <p:ext uri="{BB962C8B-B14F-4D97-AF65-F5344CB8AC3E}">
        <p14:creationId xmlns:p14="http://schemas.microsoft.com/office/powerpoint/2010/main" val="17225481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0FC9F-F62F-465B-8041-A5AE795047C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0235D17-6BE5-4168-B120-366F7B4F8558}"/>
              </a:ext>
            </a:extLst>
          </p:cNvPr>
          <p:cNvSpPr>
            <a:spLocks noGrp="1"/>
          </p:cNvSpPr>
          <p:nvPr>
            <p:ph idx="1"/>
          </p:nvPr>
        </p:nvSpPr>
        <p:spPr/>
        <p:txBody>
          <a:bodyPr>
            <a:normAutofit fontScale="92500" lnSpcReduction="10000"/>
          </a:bodyPr>
          <a:lstStyle/>
          <a:p>
            <a:r>
              <a:rPr lang="ar-IQ" dirty="0"/>
              <a:t>ومن أمثلة ماورد في (المخصّص) في (كتاب خلق الإنسان ، الغذاء السيّء للولد) مايأتي:</a:t>
            </a:r>
          </a:p>
          <a:p>
            <a:r>
              <a:rPr lang="ar-IQ" dirty="0"/>
              <a:t>((والحُثْلُ سوءُ الرِّضاع ، وقد حَثِل حَثَلاً. والحَثْلُ المُحْثَلُ. ابن دريد: صبيُّ محسوم ، سيّء الغذاء ، وقد تقدم أنّ المحسوم الفَطيم ، وقال صبيّ زَعْبل: سيّءالغذاء ، وكادي الشباب، ومن أمثالهم (لايُكَلَّمُ زَعْبَلٌ) غيره: هو الذي لم ينجع فيه الغذاء فَدَقَّ عُنُقُه وعَظُم بطنُه. أبو زيد : زلّت غذاءه وقَرْقَمتُه : أسأتُهُ. أبو عبيد : المُقَرقَم البطيء للشباب ، وأنشد:</a:t>
            </a:r>
          </a:p>
          <a:p>
            <a:r>
              <a:rPr lang="ar-IQ" dirty="0"/>
              <a:t>أشكو الى الله عيالاً دردقا </a:t>
            </a:r>
          </a:p>
          <a:p>
            <a:r>
              <a:rPr lang="ar-IQ" dirty="0"/>
              <a:t>مُقَرقَمينَ وعجزاً شَمْلَقا</a:t>
            </a:r>
          </a:p>
          <a:p>
            <a:endParaRPr lang="en-US" dirty="0"/>
          </a:p>
        </p:txBody>
      </p:sp>
    </p:spTree>
    <p:extLst>
      <p:ext uri="{BB962C8B-B14F-4D97-AF65-F5344CB8AC3E}">
        <p14:creationId xmlns:p14="http://schemas.microsoft.com/office/powerpoint/2010/main" val="2996644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BE48A-47AE-4EE9-8A55-255CDA8E96D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E8534A6-773C-49BC-AE4B-6EF983C35C2E}"/>
              </a:ext>
            </a:extLst>
          </p:cNvPr>
          <p:cNvSpPr>
            <a:spLocks noGrp="1"/>
          </p:cNvSpPr>
          <p:nvPr>
            <p:ph idx="1"/>
          </p:nvPr>
        </p:nvSpPr>
        <p:spPr/>
        <p:txBody>
          <a:bodyPr/>
          <a:lstStyle/>
          <a:p>
            <a:r>
              <a:rPr lang="ar-IQ" dirty="0"/>
              <a:t>وهي السيِّئة الخلق. قال الفارسي : هذا ممّا صَحَّف فيه أبو عبيد ، إنّنما هو سَمْلق بالسين المعجمة. قال أبو علي : القرقمة الدقّة، ومنهقول العرب ( وماقَرْقَمَني إلا الحبّ)أبو عبيد : المُودَنُ الذي يولَدُ ضاوياً، ثعلب: وهم البَطيء الشباب صاحب العين ..))</a:t>
            </a:r>
          </a:p>
          <a:p>
            <a:r>
              <a:rPr lang="ar-IQ" dirty="0"/>
              <a:t>نلاحظ مما تقدّم في النص المأخوذ من كتاب المخصّص :</a:t>
            </a:r>
          </a:p>
          <a:p>
            <a:r>
              <a:rPr lang="ar-IQ" dirty="0"/>
              <a:t>1- يحيل على المؤلف دون أن يعيّن كتابه الذي أخذ منه ، فهو يحيل الى الرجال وليس الى المؤلّفات.</a:t>
            </a:r>
            <a:endParaRPr lang="en-US" dirty="0"/>
          </a:p>
        </p:txBody>
      </p:sp>
    </p:spTree>
    <p:extLst>
      <p:ext uri="{BB962C8B-B14F-4D97-AF65-F5344CB8AC3E}">
        <p14:creationId xmlns:p14="http://schemas.microsoft.com/office/powerpoint/2010/main" val="1765100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B2F3F-61BC-4460-A398-09F7A4B5222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36CA3F5-E979-4BA0-9C6D-C70A6C4ED2A5}"/>
              </a:ext>
            </a:extLst>
          </p:cNvPr>
          <p:cNvSpPr>
            <a:spLocks noGrp="1"/>
          </p:cNvSpPr>
          <p:nvPr>
            <p:ph idx="1"/>
          </p:nvPr>
        </p:nvSpPr>
        <p:spPr/>
        <p:txBody>
          <a:bodyPr/>
          <a:lstStyle/>
          <a:p>
            <a:r>
              <a:rPr lang="ar-IQ" dirty="0"/>
              <a:t>2-لايكمل شواهد الشعر غالباً، ويستشهد بما يجلى المعنى وماذكر فيه فقط.</a:t>
            </a:r>
          </a:p>
          <a:p>
            <a:r>
              <a:rPr lang="ar-IQ" dirty="0"/>
              <a:t>3- يتبع رواية الغريب المصنف، ويذكر ماشابها من تصحيف أو تحريف.</a:t>
            </a:r>
          </a:p>
          <a:p>
            <a:r>
              <a:rPr lang="ar-IQ" dirty="0"/>
              <a:t>4-يستشهد بالأمثال وأقوال العرب. </a:t>
            </a:r>
          </a:p>
          <a:p>
            <a:r>
              <a:rPr lang="ar-IQ"/>
              <a:t>5-لايكرر ماسبق أن ذكره من أقوال.</a:t>
            </a:r>
            <a:endParaRPr lang="ar-IQ" dirty="0"/>
          </a:p>
        </p:txBody>
      </p:sp>
    </p:spTree>
    <p:extLst>
      <p:ext uri="{BB962C8B-B14F-4D97-AF65-F5344CB8AC3E}">
        <p14:creationId xmlns:p14="http://schemas.microsoft.com/office/powerpoint/2010/main" val="52603471"/>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TotalTime>
  <Words>547</Words>
  <Application>Microsoft Office PowerPoint</Application>
  <PresentationFormat>On-screen Show (4:3)</PresentationFormat>
  <Paragraphs>39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نسق Office</vt:lpstr>
      <vt:lpstr>معجم المخصّص</vt:lpstr>
      <vt:lpstr> كتاب المخصص </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الأدب الأندلسي</dc:title>
  <dc:creator>DR.Ahmed Saker 2O11</dc:creator>
  <cp:lastModifiedBy>YOGA</cp:lastModifiedBy>
  <cp:revision>35</cp:revision>
  <dcterms:created xsi:type="dcterms:W3CDTF">2019-11-03T18:01:33Z</dcterms:created>
  <dcterms:modified xsi:type="dcterms:W3CDTF">2021-01-28T19:06:45Z</dcterms:modified>
</cp:coreProperties>
</file>